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28"/>
  </p:notesMasterIdLst>
  <p:sldIdLst>
    <p:sldId id="256" r:id="rId2"/>
    <p:sldId id="257" r:id="rId3"/>
    <p:sldId id="258" r:id="rId4"/>
    <p:sldId id="271" r:id="rId5"/>
    <p:sldId id="272" r:id="rId6"/>
    <p:sldId id="259" r:id="rId7"/>
    <p:sldId id="274" r:id="rId8"/>
    <p:sldId id="273" r:id="rId9"/>
    <p:sldId id="283" r:id="rId10"/>
    <p:sldId id="275" r:id="rId11"/>
    <p:sldId id="276" r:id="rId12"/>
    <p:sldId id="277" r:id="rId13"/>
    <p:sldId id="261" r:id="rId14"/>
    <p:sldId id="262" r:id="rId15"/>
    <p:sldId id="266" r:id="rId16"/>
    <p:sldId id="263" r:id="rId17"/>
    <p:sldId id="281" r:id="rId18"/>
    <p:sldId id="282" r:id="rId19"/>
    <p:sldId id="280" r:id="rId20"/>
    <p:sldId id="264" r:id="rId21"/>
    <p:sldId id="267" r:id="rId22"/>
    <p:sldId id="270" r:id="rId23"/>
    <p:sldId id="268" r:id="rId24"/>
    <p:sldId id="278" r:id="rId25"/>
    <p:sldId id="269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0"/>
    <p:restoredTop sz="94662"/>
  </p:normalViewPr>
  <p:slideViewPr>
    <p:cSldViewPr snapToGrid="0" snapToObjects="1">
      <p:cViewPr varScale="1">
        <p:scale>
          <a:sx n="63" d="100"/>
          <a:sy n="63" d="100"/>
        </p:scale>
        <p:origin x="17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DA4D1-35FD-D240-BD7E-661ED4F2F9C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BB337-6875-C94C-A900-729C0695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69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B337-6875-C94C-A900-729C0695A4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52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B337-6875-C94C-A900-729C0695A4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B337-6875-C94C-A900-729C0695A4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4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B337-6875-C94C-A900-729C0695A4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0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39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71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0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74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69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93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1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82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11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56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53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9" r:id="rId6"/>
    <p:sldLayoutId id="2147483774" r:id="rId7"/>
    <p:sldLayoutId id="2147483775" r:id="rId8"/>
    <p:sldLayoutId id="2147483776" r:id="rId9"/>
    <p:sldLayoutId id="2147483778" r:id="rId10"/>
    <p:sldLayoutId id="21474837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9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3B9F9-4ACC-824E-BBBB-5B1DDA9AD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2" b="28685"/>
          <a:stretch/>
        </p:blipFill>
        <p:spPr>
          <a:xfrm>
            <a:off x="2781044" y="-1"/>
            <a:ext cx="9410953" cy="6857999"/>
          </a:xfrm>
          <a:prstGeom prst="rect">
            <a:avLst/>
          </a:prstGeom>
        </p:spPr>
      </p:pic>
      <p:sp>
        <p:nvSpPr>
          <p:cNvPr id="110" name="Rectangle 9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9ABD8-9C20-6A46-95AA-01E628B09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495" y="861015"/>
            <a:ext cx="4333365" cy="1827721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/>
              <a:t>Meta-analysis</a:t>
            </a:r>
            <a:endParaRPr lang="en-US" sz="36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01D8A-08C9-8D47-A4A7-C21F10337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497" y="2785310"/>
            <a:ext cx="4023359" cy="559413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Applications to Chronic Pain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03FC3C66-FD68-E749-A262-DDA972724675}"/>
              </a:ext>
            </a:extLst>
          </p:cNvPr>
          <p:cNvSpPr txBox="1">
            <a:spLocks/>
          </p:cNvSpPr>
          <p:nvPr/>
        </p:nvSpPr>
        <p:spPr>
          <a:xfrm>
            <a:off x="395497" y="3934247"/>
            <a:ext cx="4023359" cy="55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Presented on May 18, 2020</a:t>
            </a:r>
          </a:p>
        </p:txBody>
      </p:sp>
    </p:spTree>
    <p:extLst>
      <p:ext uri="{BB962C8B-B14F-4D97-AF65-F5344CB8AC3E}">
        <p14:creationId xmlns:p14="http://schemas.microsoft.com/office/powerpoint/2010/main" val="64998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E71E-069B-8F49-8D27-B45697AE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Inclusion 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3565-6392-C64C-B2B3-3A63EC873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Whole-brain analyses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Sample sizes 10 or more per 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Statistical threshold 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voxel-height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 .001 uncorrected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cluster-corrected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 .05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Criteria specific to measure of interest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fMRI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Chronic pain condition OR pain over 6 months (e.g., PD with pain)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Has to include control group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Confirmed physical pain stimulus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Contrast pain&gt;baseline within-subject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Contrast patient&gt;control between-subjects</a:t>
            </a:r>
          </a:p>
        </p:txBody>
      </p:sp>
    </p:spTree>
    <p:extLst>
      <p:ext uri="{BB962C8B-B14F-4D97-AF65-F5344CB8AC3E}">
        <p14:creationId xmlns:p14="http://schemas.microsoft.com/office/powerpoint/2010/main" val="417017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E71E-069B-8F49-8D27-B45697AE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Inclusion 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3565-6392-C64C-B2B3-3A63EC873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Whole-brain analyses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Sample sizes 10 or more per 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Statistical threshold </a:t>
            </a:r>
          </a:p>
          <a:p>
            <a:pPr lvl="2"/>
            <a:r>
              <a:rPr lang="en-US" dirty="0"/>
              <a:t>voxel-height </a:t>
            </a:r>
            <a:r>
              <a:rPr lang="en-US" i="1" dirty="0"/>
              <a:t>p</a:t>
            </a:r>
            <a:r>
              <a:rPr lang="en-US" dirty="0"/>
              <a:t> &lt; .001 uncorrected </a:t>
            </a:r>
            <a:r>
              <a:rPr lang="en-US" i="1" dirty="0"/>
              <a:t>or</a:t>
            </a:r>
            <a:r>
              <a:rPr lang="en-US" dirty="0"/>
              <a:t> cluster-corrected </a:t>
            </a:r>
            <a:r>
              <a:rPr lang="en-US" i="1" dirty="0"/>
              <a:t>p</a:t>
            </a:r>
            <a:r>
              <a:rPr lang="en-US" dirty="0"/>
              <a:t> &lt; .05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Criteria specific to measure of interest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fMRI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Chronic pain condition OR pain over 6 months (e.g., PD with pain)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Has to include control group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Confirmed physical pain stimulus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Contrast pain&gt;baseline within-subject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Contrast patient&gt;control between-subjects</a:t>
            </a:r>
          </a:p>
        </p:txBody>
      </p:sp>
    </p:spTree>
    <p:extLst>
      <p:ext uri="{BB962C8B-B14F-4D97-AF65-F5344CB8AC3E}">
        <p14:creationId xmlns:p14="http://schemas.microsoft.com/office/powerpoint/2010/main" val="3440270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E71E-069B-8F49-8D27-B45697AE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Inclusion 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3565-6392-C64C-B2B3-3A63EC873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Whole-brain analyses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Sample sizes 10 or more per 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Statistical threshold </a:t>
            </a:r>
          </a:p>
          <a:p>
            <a:pPr lvl="2"/>
            <a:r>
              <a:rPr lang="en-US" dirty="0"/>
              <a:t>voxel-height </a:t>
            </a:r>
            <a:r>
              <a:rPr lang="en-US" i="1" dirty="0"/>
              <a:t>p</a:t>
            </a:r>
            <a:r>
              <a:rPr lang="en-US" dirty="0"/>
              <a:t> &lt; .001 uncorrected </a:t>
            </a:r>
            <a:r>
              <a:rPr lang="en-US" i="1" dirty="0"/>
              <a:t>or</a:t>
            </a:r>
            <a:r>
              <a:rPr lang="en-US" dirty="0"/>
              <a:t> cluster-corrected </a:t>
            </a:r>
            <a:r>
              <a:rPr lang="en-US" i="1" dirty="0"/>
              <a:t>p</a:t>
            </a:r>
            <a:r>
              <a:rPr lang="en-US" dirty="0"/>
              <a:t> &lt; .05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Criteria specific to measure of interest</a:t>
            </a:r>
          </a:p>
          <a:p>
            <a:pPr lvl="2"/>
            <a:r>
              <a:rPr lang="en-US" dirty="0"/>
              <a:t>fMRI</a:t>
            </a:r>
          </a:p>
          <a:p>
            <a:pPr lvl="2"/>
            <a:r>
              <a:rPr lang="en-US" dirty="0"/>
              <a:t>Chronic pain condition OR pain over 6 months (e.g., PD with pain)</a:t>
            </a:r>
          </a:p>
          <a:p>
            <a:pPr lvl="2"/>
            <a:r>
              <a:rPr lang="en-US" dirty="0"/>
              <a:t>Has to include control group</a:t>
            </a:r>
          </a:p>
          <a:p>
            <a:pPr lvl="2"/>
            <a:r>
              <a:rPr lang="en-US" dirty="0"/>
              <a:t>Confirmed physical pain stimulus</a:t>
            </a:r>
          </a:p>
          <a:p>
            <a:pPr lvl="2"/>
            <a:r>
              <a:rPr lang="en-US" dirty="0"/>
              <a:t>Contrast pain&gt;baseline within-subject</a:t>
            </a:r>
          </a:p>
          <a:p>
            <a:pPr lvl="2"/>
            <a:r>
              <a:rPr lang="en-US" dirty="0"/>
              <a:t>Contrast patient&gt;control between-subjects</a:t>
            </a:r>
          </a:p>
        </p:txBody>
      </p:sp>
    </p:spTree>
    <p:extLst>
      <p:ext uri="{BB962C8B-B14F-4D97-AF65-F5344CB8AC3E}">
        <p14:creationId xmlns:p14="http://schemas.microsoft.com/office/powerpoint/2010/main" val="43305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4B83C5-E425-B54F-8A46-30E27CAB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22" y="228600"/>
            <a:ext cx="6413500" cy="6400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C0043B-DC7B-364B-80D3-2E31FC88ED9F}"/>
              </a:ext>
            </a:extLst>
          </p:cNvPr>
          <p:cNvSpPr/>
          <p:nvPr/>
        </p:nvSpPr>
        <p:spPr>
          <a:xfrm>
            <a:off x="1191987" y="123568"/>
            <a:ext cx="7025256" cy="195197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AD9E2E-4C2B-CF4B-96DA-981A72271CD6}"/>
              </a:ext>
            </a:extLst>
          </p:cNvPr>
          <p:cNvSpPr/>
          <p:nvPr/>
        </p:nvSpPr>
        <p:spPr>
          <a:xfrm>
            <a:off x="1196105" y="2180575"/>
            <a:ext cx="7025256" cy="195197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44FAF8-A850-5E47-B16A-85DAA2DEB1DE}"/>
              </a:ext>
            </a:extLst>
          </p:cNvPr>
          <p:cNvSpPr/>
          <p:nvPr/>
        </p:nvSpPr>
        <p:spPr>
          <a:xfrm>
            <a:off x="1233544" y="4418816"/>
            <a:ext cx="7025256" cy="2210584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07857-CB22-684A-84CA-DD3E12432752}"/>
              </a:ext>
            </a:extLst>
          </p:cNvPr>
          <p:cNvSpPr txBox="1"/>
          <p:nvPr/>
        </p:nvSpPr>
        <p:spPr>
          <a:xfrm>
            <a:off x="8502341" y="228600"/>
            <a:ext cx="33363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PubMed, </a:t>
            </a:r>
            <a:r>
              <a:rPr lang="en-US" dirty="0" err="1">
                <a:solidFill>
                  <a:schemeClr val="accent5"/>
                </a:solidFill>
              </a:rPr>
              <a:t>Embase</a:t>
            </a:r>
            <a:r>
              <a:rPr lang="en-US" dirty="0">
                <a:solidFill>
                  <a:schemeClr val="accent5"/>
                </a:solidFill>
              </a:rPr>
              <a:t>, SCOPUS, Web of Science, PsycINFO, Cochrane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’Reference chase’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Generate </a:t>
            </a:r>
            <a:r>
              <a:rPr lang="en-US" b="1" dirty="0">
                <a:solidFill>
                  <a:schemeClr val="accent5"/>
                </a:solidFill>
              </a:rPr>
              <a:t>.</a:t>
            </a:r>
            <a:r>
              <a:rPr lang="en-US" b="1" dirty="0" err="1">
                <a:solidFill>
                  <a:schemeClr val="accent5"/>
                </a:solidFill>
              </a:rPr>
              <a:t>ris</a:t>
            </a:r>
            <a:r>
              <a:rPr lang="en-US" dirty="0">
                <a:solidFill>
                  <a:schemeClr val="accent5"/>
                </a:solidFill>
              </a:rPr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62E77-C0F7-2C45-86EA-7ABD012FF6BA}"/>
              </a:ext>
            </a:extLst>
          </p:cNvPr>
          <p:cNvSpPr txBox="1"/>
          <p:nvPr/>
        </p:nvSpPr>
        <p:spPr>
          <a:xfrm>
            <a:off x="8491038" y="2075543"/>
            <a:ext cx="3336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Screen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Use Covidence to read 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  <a:r>
              <a:rPr lang="en-US" b="1" dirty="0" err="1">
                <a:solidFill>
                  <a:schemeClr val="accent1"/>
                </a:solidFill>
              </a:rPr>
              <a:t>ris</a:t>
            </a:r>
            <a:r>
              <a:rPr lang="en-US" dirty="0">
                <a:solidFill>
                  <a:schemeClr val="accent1"/>
                </a:solidFill>
              </a:rPr>
              <a:t> files and record</a:t>
            </a:r>
            <a:endParaRPr lang="en-US" u="sng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</a:rPr>
              <a:t>Abstracts:</a:t>
            </a:r>
            <a:r>
              <a:rPr lang="en-US" dirty="0">
                <a:solidFill>
                  <a:schemeClr val="accent1"/>
                </a:solidFill>
              </a:rPr>
              <a:t> *exclude* if</a:t>
            </a:r>
            <a:endParaRPr lang="en-US" u="sng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NOT fMRI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n&lt;10, &lt;18 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Animal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NO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</a:rPr>
              <a:t>Full-text inclusion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Applied criteria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5A9EED-ACAF-4749-ADCD-668859479923}"/>
              </a:ext>
            </a:extLst>
          </p:cNvPr>
          <p:cNvSpPr txBox="1"/>
          <p:nvPr/>
        </p:nvSpPr>
        <p:spPr>
          <a:xfrm>
            <a:off x="8491038" y="5210842"/>
            <a:ext cx="3294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Synthesize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Coordinate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D99C9F-2200-464A-9E16-1790042026D7}"/>
              </a:ext>
            </a:extLst>
          </p:cNvPr>
          <p:cNvSpPr/>
          <p:nvPr/>
        </p:nvSpPr>
        <p:spPr>
          <a:xfrm>
            <a:off x="4040659" y="1717589"/>
            <a:ext cx="663956" cy="160305"/>
          </a:xfrm>
          <a:prstGeom prst="rect">
            <a:avLst/>
          </a:prstGeom>
          <a:solidFill>
            <a:schemeClr val="accent5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97017C-D315-9948-813F-23B3D5DB23C4}"/>
              </a:ext>
            </a:extLst>
          </p:cNvPr>
          <p:cNvSpPr/>
          <p:nvPr/>
        </p:nvSpPr>
        <p:spPr>
          <a:xfrm>
            <a:off x="4040659" y="3715204"/>
            <a:ext cx="663956" cy="160305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DFB7C9-66E3-7C41-BAF1-2E1EB5011F03}"/>
              </a:ext>
            </a:extLst>
          </p:cNvPr>
          <p:cNvSpPr/>
          <p:nvPr/>
        </p:nvSpPr>
        <p:spPr>
          <a:xfrm>
            <a:off x="4040659" y="6250866"/>
            <a:ext cx="663956" cy="16030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665AFF-18BA-0D46-BA12-7CA8F4A6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Extract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BFCFB-2B59-C64B-AF83-CDB4A12D7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53" y="1690688"/>
            <a:ext cx="5130802" cy="26567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/>
              <a:t>Experimental Information</a:t>
            </a:r>
            <a:endParaRPr lang="en-US" sz="3000" dirty="0"/>
          </a:p>
          <a:p>
            <a:r>
              <a:rPr lang="en-US" sz="2600" dirty="0"/>
              <a:t>Pain condition</a:t>
            </a:r>
          </a:p>
          <a:p>
            <a:r>
              <a:rPr lang="en-US" sz="2600" dirty="0"/>
              <a:t>Medication inclusion criteria</a:t>
            </a:r>
          </a:p>
          <a:p>
            <a:r>
              <a:rPr lang="en-US" sz="2600" dirty="0"/>
              <a:t>Pain stimulus modality</a:t>
            </a:r>
          </a:p>
          <a:p>
            <a:r>
              <a:rPr lang="en-US" sz="2600" dirty="0"/>
              <a:t>Pain stimulus location</a:t>
            </a:r>
          </a:p>
          <a:p>
            <a:r>
              <a:rPr lang="en-US" sz="2600" dirty="0"/>
              <a:t>Pain diagnosis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6FB63-C1DD-9E46-8B0A-04F8292C6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999" y="2162134"/>
            <a:ext cx="5722258" cy="2908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CBC751-1A79-1146-9664-7FE30D6D6300}"/>
              </a:ext>
            </a:extLst>
          </p:cNvPr>
          <p:cNvSpPr/>
          <p:nvPr/>
        </p:nvSpPr>
        <p:spPr>
          <a:xfrm>
            <a:off x="934452" y="4394624"/>
            <a:ext cx="5257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Coordinates (1 set/exp)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X, Y, 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Coordinate space (MNI, Tal)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Sample size (patients, controls)</a:t>
            </a:r>
          </a:p>
        </p:txBody>
      </p:sp>
    </p:spTree>
    <p:extLst>
      <p:ext uri="{BB962C8B-B14F-4D97-AF65-F5344CB8AC3E}">
        <p14:creationId xmlns:p14="http://schemas.microsoft.com/office/powerpoint/2010/main" val="384391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F8BB-29CE-4E4A-8310-A8210B5C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About Our Included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D724-BF44-EF44-97C9-7D7BEEE0E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10"/>
            <a:ext cx="10515600" cy="4952365"/>
          </a:xfrm>
        </p:spPr>
        <p:txBody>
          <a:bodyPr/>
          <a:lstStyle/>
          <a:p>
            <a:r>
              <a:rPr lang="en-US" dirty="0"/>
              <a:t>Mostly migraine patients (</a:t>
            </a:r>
            <a:r>
              <a:rPr lang="en-US" i="1" dirty="0"/>
              <a:t>n</a:t>
            </a:r>
            <a:r>
              <a:rPr lang="en-US" dirty="0"/>
              <a:t> = 7) but also</a:t>
            </a:r>
          </a:p>
          <a:p>
            <a:pPr lvl="1"/>
            <a:r>
              <a:rPr lang="en-US" dirty="0"/>
              <a:t>Fibromyalgia (</a:t>
            </a:r>
            <a:r>
              <a:rPr lang="en-US" i="1" dirty="0"/>
              <a:t>n</a:t>
            </a:r>
            <a:r>
              <a:rPr lang="en-US" dirty="0"/>
              <a:t> = 5), IBS (</a:t>
            </a:r>
            <a:r>
              <a:rPr lang="en-US" i="1" dirty="0"/>
              <a:t>n</a:t>
            </a:r>
            <a:r>
              <a:rPr lang="en-US" dirty="0"/>
              <a:t> = 5)</a:t>
            </a:r>
          </a:p>
          <a:p>
            <a:pPr lvl="1"/>
            <a:r>
              <a:rPr lang="en-US" dirty="0"/>
              <a:t>Chronic back pain (</a:t>
            </a:r>
            <a:r>
              <a:rPr lang="en-US" i="1" dirty="0"/>
              <a:t>n </a:t>
            </a:r>
            <a:r>
              <a:rPr lang="en-US" dirty="0"/>
              <a:t> = 4)</a:t>
            </a:r>
          </a:p>
          <a:p>
            <a:pPr lvl="1"/>
            <a:r>
              <a:rPr lang="en-US" dirty="0"/>
              <a:t>Complex regional pain syndrome I (</a:t>
            </a:r>
            <a:r>
              <a:rPr lang="en-US" i="1" dirty="0"/>
              <a:t>n</a:t>
            </a:r>
            <a:r>
              <a:rPr lang="en-US" dirty="0"/>
              <a:t> = 2)</a:t>
            </a:r>
          </a:p>
          <a:p>
            <a:pPr lvl="1"/>
            <a:r>
              <a:rPr lang="en-US" dirty="0"/>
              <a:t>Chemotherapy-induced peripheral neuropathy, osteoarthritis, persistent dentoalveolar pain disorder, posttraumatic headache, vulvar vestibulitis, mixed patient group (</a:t>
            </a:r>
            <a:r>
              <a:rPr lang="en-US" i="1" dirty="0"/>
              <a:t>n</a:t>
            </a:r>
            <a:r>
              <a:rPr lang="en-US" dirty="0"/>
              <a:t> = 1)</a:t>
            </a:r>
          </a:p>
          <a:p>
            <a:r>
              <a:rPr lang="en-US" dirty="0"/>
              <a:t>Most used mechanical induction (</a:t>
            </a:r>
            <a:r>
              <a:rPr lang="en-US" i="1" dirty="0"/>
              <a:t>n</a:t>
            </a:r>
            <a:r>
              <a:rPr lang="en-US" dirty="0"/>
              <a:t> = 14) but also </a:t>
            </a:r>
          </a:p>
          <a:p>
            <a:pPr lvl="1"/>
            <a:r>
              <a:rPr lang="en-US" dirty="0"/>
              <a:t>thermal (</a:t>
            </a:r>
            <a:r>
              <a:rPr lang="en-US" i="1" dirty="0"/>
              <a:t>n</a:t>
            </a:r>
            <a:r>
              <a:rPr lang="en-US" dirty="0"/>
              <a:t> = 10)</a:t>
            </a:r>
          </a:p>
          <a:p>
            <a:pPr lvl="1"/>
            <a:r>
              <a:rPr lang="en-US" dirty="0"/>
              <a:t>electrical (</a:t>
            </a:r>
            <a:r>
              <a:rPr lang="en-US" i="1" dirty="0"/>
              <a:t>n</a:t>
            </a:r>
            <a:r>
              <a:rPr lang="en-US" dirty="0"/>
              <a:t> = 4)</a:t>
            </a:r>
          </a:p>
          <a:p>
            <a:pPr lvl="1"/>
            <a:r>
              <a:rPr lang="en-US" dirty="0"/>
              <a:t>chemical (</a:t>
            </a:r>
            <a:r>
              <a:rPr lang="en-US" i="1" dirty="0"/>
              <a:t>n</a:t>
            </a:r>
            <a:r>
              <a:rPr lang="en-US" dirty="0"/>
              <a:t> = 1)</a:t>
            </a:r>
          </a:p>
          <a:p>
            <a:r>
              <a:rPr lang="en-US" dirty="0"/>
              <a:t>Matched by similar perceptual ratings (</a:t>
            </a:r>
            <a:r>
              <a:rPr lang="en-US" i="1" dirty="0"/>
              <a:t>n</a:t>
            </a:r>
            <a:r>
              <a:rPr lang="en-US" dirty="0"/>
              <a:t> = 18)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474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871-31B5-C546-AA2B-7EA8260E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70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Activation Likelihood Estimation (ALE)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9C46E-FA9C-ED43-9B53-CA30F1366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99"/>
            <a:ext cx="8209547" cy="49491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Treat foci as centers of Gaussian distribution</a:t>
            </a:r>
          </a:p>
          <a:p>
            <a:pPr lvl="1"/>
            <a:r>
              <a:rPr lang="en-US" dirty="0"/>
              <a:t>FWHM is determined by </a:t>
            </a:r>
            <a:r>
              <a:rPr lang="en-US" i="1" dirty="0"/>
              <a:t>n </a:t>
            </a:r>
            <a:r>
              <a:rPr lang="en-US" dirty="0"/>
              <a:t>and spatial template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voxelwise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union to create ALE map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Each voxel represents a z-statistic summarizing probability of activation across experiments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significance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Null hypothesis of spatial independence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Voxel-level: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 .001 uncorrected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Random sampling of grey matter voxels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Cluster-level: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 .05 FWE-corrected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10,000 Monte Carlo simulations to determine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38D90-5C91-DB4B-938B-7AEEB5B56F9B}"/>
              </a:ext>
            </a:extLst>
          </p:cNvPr>
          <p:cNvSpPr/>
          <p:nvPr/>
        </p:nvSpPr>
        <p:spPr>
          <a:xfrm>
            <a:off x="10388835" y="6036484"/>
            <a:ext cx="696685" cy="242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F3B2D-41C3-6A4A-BA6A-51B30653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712" y="1420934"/>
            <a:ext cx="1097018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A96AC-7190-514D-BB59-21F800452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520" y="1351668"/>
            <a:ext cx="1016000" cy="1358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E86660-4444-6041-B0E8-1131F648D338}"/>
              </a:ext>
            </a:extLst>
          </p:cNvPr>
          <p:cNvSpPr txBox="1"/>
          <p:nvPr/>
        </p:nvSpPr>
        <p:spPr>
          <a:xfrm>
            <a:off x="7112363" y="6496371"/>
            <a:ext cx="5079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Turkeltaub</a:t>
            </a:r>
            <a:r>
              <a:rPr lang="en-US" sz="1000" dirty="0"/>
              <a:t> et al., 2001; Eickhoff et al., 2009; Eickhoff et al., 2012; </a:t>
            </a:r>
            <a:r>
              <a:rPr lang="en-US" sz="1000" dirty="0" err="1"/>
              <a:t>Acar</a:t>
            </a:r>
            <a:r>
              <a:rPr lang="en-US" sz="1000" dirty="0"/>
              <a:t> et al., 2018 </a:t>
            </a:r>
          </a:p>
        </p:txBody>
      </p:sp>
    </p:spTree>
    <p:extLst>
      <p:ext uri="{BB962C8B-B14F-4D97-AF65-F5344CB8AC3E}">
        <p14:creationId xmlns:p14="http://schemas.microsoft.com/office/powerpoint/2010/main" val="1129092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871-31B5-C546-AA2B-7EA8260E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70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Activation Likelihood Estimation (ALE)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9C46E-FA9C-ED43-9B53-CA30F1366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99"/>
            <a:ext cx="8209547" cy="49491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Treat foci as centers of Gaussian distribution</a:t>
            </a:r>
          </a:p>
          <a:p>
            <a:pPr lvl="1"/>
            <a:r>
              <a:rPr lang="en-US" dirty="0"/>
              <a:t>FWHM is determined by </a:t>
            </a:r>
            <a:r>
              <a:rPr lang="en-US" i="1" dirty="0"/>
              <a:t>n </a:t>
            </a:r>
            <a:r>
              <a:rPr lang="en-US" dirty="0"/>
              <a:t>and spatial template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Take </a:t>
            </a:r>
            <a:r>
              <a:rPr lang="en-US" b="1" dirty="0" err="1"/>
              <a:t>voxelwise</a:t>
            </a:r>
            <a:r>
              <a:rPr lang="en-US" b="1" dirty="0"/>
              <a:t> union to create ALE map</a:t>
            </a:r>
          </a:p>
          <a:p>
            <a:pPr lvl="1"/>
            <a:r>
              <a:rPr lang="en-US" dirty="0"/>
              <a:t>Each voxel represents a z-statistic summarizing probability of activation across experiments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significance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Null hypothesis of spatial independence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Voxel-level: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 .001 uncorrected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Random sampling of grey matter voxels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Cluster-level: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 .05 FWE-corrected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10,000 Monte Carlo simulations to determine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38D90-5C91-DB4B-938B-7AEEB5B56F9B}"/>
              </a:ext>
            </a:extLst>
          </p:cNvPr>
          <p:cNvSpPr/>
          <p:nvPr/>
        </p:nvSpPr>
        <p:spPr>
          <a:xfrm>
            <a:off x="10388835" y="6036484"/>
            <a:ext cx="696685" cy="242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F3B2D-41C3-6A4A-BA6A-51B30653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712" y="1420934"/>
            <a:ext cx="1097018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A96AC-7190-514D-BB59-21F800452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520" y="1351668"/>
            <a:ext cx="1016000" cy="135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433BD9-7F57-504F-953B-6EF2117CA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712" y="2746497"/>
            <a:ext cx="2794000" cy="1371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E86660-4444-6041-B0E8-1131F648D338}"/>
              </a:ext>
            </a:extLst>
          </p:cNvPr>
          <p:cNvSpPr txBox="1"/>
          <p:nvPr/>
        </p:nvSpPr>
        <p:spPr>
          <a:xfrm>
            <a:off x="7112363" y="6496371"/>
            <a:ext cx="5079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Turkeltaub</a:t>
            </a:r>
            <a:r>
              <a:rPr lang="en-US" sz="1000" dirty="0"/>
              <a:t> et al., 2001; Eickhoff et al., 2009; Eickhoff et al., 2012; </a:t>
            </a:r>
            <a:r>
              <a:rPr lang="en-US" sz="1000" dirty="0" err="1"/>
              <a:t>Acar</a:t>
            </a:r>
            <a:r>
              <a:rPr lang="en-US" sz="1000" dirty="0"/>
              <a:t> et al., 2018 </a:t>
            </a:r>
          </a:p>
        </p:txBody>
      </p:sp>
    </p:spTree>
    <p:extLst>
      <p:ext uri="{BB962C8B-B14F-4D97-AF65-F5344CB8AC3E}">
        <p14:creationId xmlns:p14="http://schemas.microsoft.com/office/powerpoint/2010/main" val="368278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871-31B5-C546-AA2B-7EA8260E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70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Activation Likelihood Estimation (ALE)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9C46E-FA9C-ED43-9B53-CA30F1366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99"/>
            <a:ext cx="8209547" cy="49491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Treat foci as centers of Gaussian distribution</a:t>
            </a:r>
          </a:p>
          <a:p>
            <a:pPr lvl="1"/>
            <a:r>
              <a:rPr lang="en-US" dirty="0"/>
              <a:t>FWHM is determined by </a:t>
            </a:r>
            <a:r>
              <a:rPr lang="en-US" i="1" dirty="0"/>
              <a:t>n </a:t>
            </a:r>
            <a:r>
              <a:rPr lang="en-US" dirty="0"/>
              <a:t>and spatial template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Take </a:t>
            </a:r>
            <a:r>
              <a:rPr lang="en-US" b="1" dirty="0" err="1"/>
              <a:t>voxelwise</a:t>
            </a:r>
            <a:r>
              <a:rPr lang="en-US" b="1" dirty="0"/>
              <a:t> union to create ALE map</a:t>
            </a:r>
          </a:p>
          <a:p>
            <a:pPr lvl="1"/>
            <a:r>
              <a:rPr lang="en-US" dirty="0"/>
              <a:t>Each voxel represents a z-statistic summarizing probability of activation across experiments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Determine significance </a:t>
            </a:r>
          </a:p>
          <a:p>
            <a:pPr lvl="1"/>
            <a:r>
              <a:rPr lang="en-US" dirty="0"/>
              <a:t>Null hypothesis of spatial independence</a:t>
            </a:r>
          </a:p>
          <a:p>
            <a:pPr lvl="1"/>
            <a:r>
              <a:rPr lang="en-US" dirty="0"/>
              <a:t>Voxel-level: </a:t>
            </a:r>
            <a:r>
              <a:rPr lang="en-US" i="1" dirty="0"/>
              <a:t>p</a:t>
            </a:r>
            <a:r>
              <a:rPr lang="en-US" dirty="0"/>
              <a:t> &lt; .001 uncorrected</a:t>
            </a:r>
          </a:p>
          <a:p>
            <a:pPr lvl="2"/>
            <a:r>
              <a:rPr lang="en-US" dirty="0"/>
              <a:t>Random sampling of grey matter voxels </a:t>
            </a:r>
          </a:p>
          <a:p>
            <a:pPr lvl="1"/>
            <a:r>
              <a:rPr lang="en-US" dirty="0"/>
              <a:t>Cluster-level: </a:t>
            </a:r>
            <a:r>
              <a:rPr lang="en-US" i="1" dirty="0"/>
              <a:t>p</a:t>
            </a:r>
            <a:r>
              <a:rPr lang="en-US" dirty="0"/>
              <a:t> &lt; .05 FWE-corrected</a:t>
            </a:r>
          </a:p>
          <a:p>
            <a:pPr lvl="2"/>
            <a:r>
              <a:rPr lang="en-US" dirty="0"/>
              <a:t>10,000 Monte Carlo simulations to determine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38D90-5C91-DB4B-938B-7AEEB5B56F9B}"/>
              </a:ext>
            </a:extLst>
          </p:cNvPr>
          <p:cNvSpPr/>
          <p:nvPr/>
        </p:nvSpPr>
        <p:spPr>
          <a:xfrm>
            <a:off x="10388835" y="6036484"/>
            <a:ext cx="696685" cy="242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F3B2D-41C3-6A4A-BA6A-51B30653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712" y="1420934"/>
            <a:ext cx="1097018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A96AC-7190-514D-BB59-21F800452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520" y="1351668"/>
            <a:ext cx="1016000" cy="135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433BD9-7F57-504F-953B-6EF2117CA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712" y="2746497"/>
            <a:ext cx="2794000" cy="137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5FACE-BE14-9645-8C69-BF916D455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657" y="4241405"/>
            <a:ext cx="1643145" cy="20397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E86660-4444-6041-B0E8-1131F648D338}"/>
              </a:ext>
            </a:extLst>
          </p:cNvPr>
          <p:cNvSpPr txBox="1"/>
          <p:nvPr/>
        </p:nvSpPr>
        <p:spPr>
          <a:xfrm>
            <a:off x="7112363" y="6496371"/>
            <a:ext cx="5079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Turkeltaub</a:t>
            </a:r>
            <a:r>
              <a:rPr lang="en-US" sz="1000" dirty="0"/>
              <a:t> et al., 2001; Eickhoff et al., 2009; Eickhoff et al., 2012; </a:t>
            </a:r>
            <a:r>
              <a:rPr lang="en-US" sz="1000" dirty="0" err="1"/>
              <a:t>Acar</a:t>
            </a:r>
            <a:r>
              <a:rPr lang="en-US" sz="1000" dirty="0"/>
              <a:t> et al., 2018 </a:t>
            </a:r>
          </a:p>
        </p:txBody>
      </p:sp>
    </p:spTree>
    <p:extLst>
      <p:ext uri="{BB962C8B-B14F-4D97-AF65-F5344CB8AC3E}">
        <p14:creationId xmlns:p14="http://schemas.microsoft.com/office/powerpoint/2010/main" val="241930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8948-975E-B646-ADE1-3840905D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 ALE Scripts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A2A26-A9BB-2743-BA4B-4E808155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12" y="4148902"/>
            <a:ext cx="51816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03865-E24D-CC43-83DA-E216F51F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12" y="1835017"/>
            <a:ext cx="4569175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DCE91-7315-1048-9F3B-EEF4B778A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21" y="2125019"/>
            <a:ext cx="5942567" cy="356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B1944-7689-C44D-9C12-9D6C191AA3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4925"/>
          <a:stretch/>
        </p:blipFill>
        <p:spPr>
          <a:xfrm>
            <a:off x="7329945" y="3628843"/>
            <a:ext cx="1970899" cy="673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E1EE8B-B813-2C47-A526-A042CD699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64" b="80065"/>
          <a:stretch/>
        </p:blipFill>
        <p:spPr>
          <a:xfrm>
            <a:off x="7329941" y="5527795"/>
            <a:ext cx="1970899" cy="240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1E820-9C66-0842-8A13-741DB74040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764" b="56543"/>
          <a:stretch/>
        </p:blipFill>
        <p:spPr>
          <a:xfrm>
            <a:off x="9506464" y="4485595"/>
            <a:ext cx="1970899" cy="10588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CA4ADA-8F12-5F48-BF35-30630BB3B3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507" b="33518"/>
          <a:stretch/>
        </p:blipFill>
        <p:spPr>
          <a:xfrm>
            <a:off x="7329942" y="4423228"/>
            <a:ext cx="1970899" cy="4457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581343-0BA2-A84A-841E-6247E58367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965" b="-2964"/>
          <a:stretch/>
        </p:blipFill>
        <p:spPr>
          <a:xfrm>
            <a:off x="7329940" y="5927222"/>
            <a:ext cx="1970899" cy="491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7B5CF5-F97E-CD47-85CC-593978E067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894" b="17956"/>
          <a:stretch/>
        </p:blipFill>
        <p:spPr>
          <a:xfrm>
            <a:off x="7329941" y="4933757"/>
            <a:ext cx="1970899" cy="4089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B0EE0A-435C-A142-B276-F946183341EE}"/>
              </a:ext>
            </a:extLst>
          </p:cNvPr>
          <p:cNvSpPr txBox="1"/>
          <p:nvPr/>
        </p:nvSpPr>
        <p:spPr>
          <a:xfrm>
            <a:off x="7795260" y="166231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Define Contrasts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3A798-677B-3D45-91F1-4D6725313295}"/>
              </a:ext>
            </a:extLst>
          </p:cNvPr>
          <p:cNvSpPr txBox="1"/>
          <p:nvPr/>
        </p:nvSpPr>
        <p:spPr>
          <a:xfrm>
            <a:off x="2067396" y="139352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Coordinate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2A36E-9500-3547-82C6-91B04394B21E}"/>
              </a:ext>
            </a:extLst>
          </p:cNvPr>
          <p:cNvSpPr txBox="1"/>
          <p:nvPr/>
        </p:nvSpPr>
        <p:spPr>
          <a:xfrm>
            <a:off x="2399768" y="362884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Run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252FF-0D9D-F341-828D-BDCF821BFA3E}"/>
              </a:ext>
            </a:extLst>
          </p:cNvPr>
          <p:cNvSpPr txBox="1"/>
          <p:nvPr/>
        </p:nvSpPr>
        <p:spPr>
          <a:xfrm>
            <a:off x="8462110" y="305761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Look at Results</a:t>
            </a:r>
          </a:p>
        </p:txBody>
      </p:sp>
    </p:spTree>
    <p:extLst>
      <p:ext uri="{BB962C8B-B14F-4D97-AF65-F5344CB8AC3E}">
        <p14:creationId xmlns:p14="http://schemas.microsoft.com/office/powerpoint/2010/main" val="274399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E49D-AF89-7340-9BD2-B122DAC1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31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Why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DFD4A-96FF-6849-A2A5-C468331AF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8562" y="1464875"/>
            <a:ext cx="5181600" cy="1948475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Individual experiment</a:t>
            </a:r>
          </a:p>
          <a:p>
            <a:r>
              <a:rPr lang="en-US" sz="2400" dirty="0"/>
              <a:t>Small sample sizes</a:t>
            </a:r>
          </a:p>
          <a:p>
            <a:r>
              <a:rPr lang="en-US" sz="2400" dirty="0"/>
              <a:t>Flexibility in analysis pipelines</a:t>
            </a:r>
          </a:p>
          <a:p>
            <a:r>
              <a:rPr lang="en-US" sz="2400" dirty="0"/>
              <a:t>Experimental design variability</a:t>
            </a:r>
          </a:p>
          <a:p>
            <a:pPr algn="ctr"/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34E2B-4BC0-F645-8E17-B5DCF4E86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2562" y="1464875"/>
            <a:ext cx="5558806" cy="1948475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Meta-analysis</a:t>
            </a:r>
          </a:p>
          <a:p>
            <a:r>
              <a:rPr lang="en-US" sz="2400" dirty="0"/>
              <a:t>More power</a:t>
            </a:r>
          </a:p>
          <a:p>
            <a:r>
              <a:rPr lang="en-US" sz="2400" dirty="0"/>
              <a:t>Convergence across experiments</a:t>
            </a:r>
          </a:p>
          <a:p>
            <a:r>
              <a:rPr lang="en-US" sz="2400" dirty="0"/>
              <a:t>Can’t control literature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AC157-2319-F847-A9AF-127B771114A1}"/>
              </a:ext>
            </a:extLst>
          </p:cNvPr>
          <p:cNvSpPr txBox="1"/>
          <p:nvPr/>
        </p:nvSpPr>
        <p:spPr>
          <a:xfrm>
            <a:off x="8983362" y="4744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17FED-9578-7E49-8C51-97EE060BA389}"/>
              </a:ext>
            </a:extLst>
          </p:cNvPr>
          <p:cNvSpPr txBox="1"/>
          <p:nvPr/>
        </p:nvSpPr>
        <p:spPr>
          <a:xfrm>
            <a:off x="1184676" y="3529277"/>
            <a:ext cx="10515600" cy="2431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Progress with Meta-analyses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Applications to neuroscience &amp; psychiatry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Automated software available (e.g., </a:t>
            </a:r>
            <a:r>
              <a:rPr lang="en-US" sz="2400" dirty="0" err="1"/>
              <a:t>Neurosynth</a:t>
            </a:r>
            <a:r>
              <a:rPr lang="en-US" sz="2400" dirty="0"/>
              <a:t>, </a:t>
            </a:r>
            <a:r>
              <a:rPr lang="en-US" sz="2400" dirty="0" err="1"/>
              <a:t>Neuroquery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Manual meta-analysis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Search term, database, inclusion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Meta-analytic technique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3E63B-1F70-6B42-864E-918A4DD467A6}"/>
              </a:ext>
            </a:extLst>
          </p:cNvPr>
          <p:cNvSpPr txBox="1"/>
          <p:nvPr/>
        </p:nvSpPr>
        <p:spPr>
          <a:xfrm>
            <a:off x="7861282" y="6330045"/>
            <a:ext cx="4090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Wager et al., 2007; Müller et al., 2018; </a:t>
            </a:r>
            <a:r>
              <a:rPr lang="en-US" sz="1000" dirty="0" err="1"/>
              <a:t>Tahmasian</a:t>
            </a:r>
            <a:r>
              <a:rPr lang="en-US" sz="1000" dirty="0"/>
              <a:t> et al., 2019</a:t>
            </a:r>
          </a:p>
        </p:txBody>
      </p:sp>
    </p:spTree>
    <p:extLst>
      <p:ext uri="{BB962C8B-B14F-4D97-AF65-F5344CB8AC3E}">
        <p14:creationId xmlns:p14="http://schemas.microsoft.com/office/powerpoint/2010/main" val="143518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82F04-11B7-DE41-9BC7-C4B3D00D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Null Results from ALE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5EA4-53A3-0147-B9FF-D3146D452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96"/>
            <a:ext cx="10805160" cy="4895215"/>
          </a:xfrm>
        </p:spPr>
        <p:txBody>
          <a:bodyPr/>
          <a:lstStyle/>
          <a:p>
            <a:r>
              <a:rPr lang="en-US" dirty="0"/>
              <a:t>Inconsistencies in regions associated with </a:t>
            </a:r>
            <a:r>
              <a:rPr lang="en-US" dirty="0">
                <a:solidFill>
                  <a:srgbClr val="945200"/>
                </a:solidFill>
              </a:rPr>
              <a:t>aberrant activity</a:t>
            </a:r>
          </a:p>
          <a:p>
            <a:pPr lvl="1"/>
            <a:r>
              <a:rPr lang="en-US" dirty="0"/>
              <a:t>Also true for ”</a:t>
            </a:r>
            <a:r>
              <a:rPr lang="en-US" dirty="0">
                <a:solidFill>
                  <a:srgbClr val="FF0000"/>
                </a:solidFill>
              </a:rPr>
              <a:t>patients &gt; controls</a:t>
            </a:r>
            <a:r>
              <a:rPr lang="en-US" dirty="0"/>
              <a:t>” and match by pain ratings (</a:t>
            </a:r>
            <a:r>
              <a:rPr lang="en-US" i="1" dirty="0"/>
              <a:t>n </a:t>
            </a:r>
            <a:r>
              <a:rPr lang="en-US" dirty="0"/>
              <a:t>= 23)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8303E2-0981-894A-9E98-FC1194A5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34" y="2596160"/>
            <a:ext cx="4767366" cy="374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73AD3A-BCBF-F149-8184-1A01342F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80" y="2637890"/>
            <a:ext cx="4767366" cy="370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2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C64E6-119B-474B-963E-ED06ECBD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Compared to Healthy Pain Study…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4E80-424A-A24C-864E-4256A4AA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08368" cy="4351338"/>
          </a:xfrm>
        </p:spPr>
        <p:txBody>
          <a:bodyPr/>
          <a:lstStyle/>
          <a:p>
            <a:r>
              <a:rPr lang="en-US" dirty="0"/>
              <a:t>Significant convergence across diverse set of exp’s (</a:t>
            </a:r>
            <a:r>
              <a:rPr lang="en-US" i="1" dirty="0"/>
              <a:t>n </a:t>
            </a:r>
            <a:r>
              <a:rPr lang="en-US" dirty="0"/>
              <a:t>= 222)</a:t>
            </a:r>
          </a:p>
          <a:p>
            <a:r>
              <a:rPr lang="en-US" dirty="0"/>
              <a:t>Sub-analyses for pain modality, stimulus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EEDDE-D705-CE43-89F8-A7939B344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8" b="9186"/>
          <a:stretch/>
        </p:blipFill>
        <p:spPr>
          <a:xfrm>
            <a:off x="1201004" y="2812245"/>
            <a:ext cx="4699001" cy="3680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40093-E547-ED41-98A2-C958800F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19" y="2812245"/>
            <a:ext cx="4767366" cy="37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1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6C42-3ABA-0745-A7A3-BB34D02D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Exploratory, ROI-based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6132-CBBA-A843-B89B-FDAD24DF3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Overall convergence aggregated across pain areas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Contrast to whole-brain with inconsistencies in voxel patterns of activation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5BFD0-4469-4549-86EB-632B5899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30" y="2596100"/>
            <a:ext cx="8655539" cy="40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326D-B3B5-B847-8B83-A0E3C57E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Put It Together: Meta-analysis for Pain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3FE5B-A2CF-224E-A546-875A39A7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774883"/>
          </a:xfrm>
        </p:spPr>
        <p:txBody>
          <a:bodyPr>
            <a:normAutofit/>
          </a:bodyPr>
          <a:lstStyle/>
          <a:p>
            <a:r>
              <a:rPr lang="en-US" dirty="0"/>
              <a:t>Convergent brain regions in response to pain in healthy</a:t>
            </a:r>
          </a:p>
          <a:p>
            <a:r>
              <a:rPr lang="en-US" dirty="0"/>
              <a:t>But inconsistencies in regions activated in patients</a:t>
            </a:r>
          </a:p>
          <a:p>
            <a:pPr lvl="1"/>
            <a:r>
              <a:rPr lang="en-US" dirty="0"/>
              <a:t>Overall convergence in pain regions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enough experiments for sub-analyses 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Future studies focused on pain meta-analytic map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Beyond fMRI : structural MRI differences in chronic pain? 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58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326D-B3B5-B847-8B83-A0E3C57E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Put It Together: Meta-analysis for Pain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3FE5B-A2CF-224E-A546-875A39A7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7748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Convergent brain regions in response to pain in healthy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But inconsistencies in regions activated in patients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convergence in pain regions</a:t>
            </a:r>
          </a:p>
          <a:p>
            <a:r>
              <a:rPr lang="en-US" dirty="0"/>
              <a:t>Not enough experiments for sub-analyses </a:t>
            </a:r>
          </a:p>
          <a:p>
            <a:r>
              <a:rPr lang="en-US" dirty="0"/>
              <a:t>Future studies focused on pain meta-analytic map</a:t>
            </a:r>
          </a:p>
          <a:p>
            <a:r>
              <a:rPr lang="en-US" dirty="0"/>
              <a:t>Beyond fMRI : structural MRI differences in chronic pain?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9E988C-A0AC-A34B-8CAA-61BCAABCC343}"/>
              </a:ext>
            </a:extLst>
          </p:cNvPr>
          <p:cNvSpPr/>
          <p:nvPr/>
        </p:nvSpPr>
        <p:spPr>
          <a:xfrm>
            <a:off x="1309816" y="5219045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Consistent pain-related regions for (1) biomarker development and (2) field outlook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86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CAB2-82F9-B044-82BC-BFA535A8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Future Directions for Meta-analyses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48C89-66D7-AE43-8A92-51BC5518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applications in psychiatry </a:t>
            </a:r>
          </a:p>
          <a:p>
            <a:r>
              <a:rPr lang="en-US" dirty="0"/>
              <a:t>Further biomarker development with meta-analytic maps</a:t>
            </a:r>
          </a:p>
          <a:p>
            <a:pPr lvl="1"/>
            <a:r>
              <a:rPr lang="en-US" dirty="0"/>
              <a:t>Test with ML?</a:t>
            </a:r>
          </a:p>
          <a:p>
            <a:r>
              <a:rPr lang="en-US" dirty="0"/>
              <a:t>Use of meta-analyses in different fields</a:t>
            </a:r>
          </a:p>
          <a:p>
            <a:pPr lvl="2"/>
            <a:r>
              <a:rPr lang="en-US" dirty="0"/>
              <a:t>Experimentally-administered psychedelics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Technical developments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Better meta-analytic algorithms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understanding of properties in different meta-analytic algorithms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Better automated meta-analyses?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95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CAB2-82F9-B044-82BC-BFA535A8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Future Directions for Meta-analyses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48C89-66D7-AE43-8A92-51BC5518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applications in psychiatry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biomarker development with meta-analytic maps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with ML?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of meta-analyses in different fields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Experimentally-administered psychedelics</a:t>
            </a:r>
          </a:p>
          <a:p>
            <a:r>
              <a:rPr lang="en-US" dirty="0"/>
              <a:t>Technical developments</a:t>
            </a:r>
          </a:p>
          <a:p>
            <a:pPr lvl="2"/>
            <a:r>
              <a:rPr lang="en-US" dirty="0"/>
              <a:t>Better meta-analytic algorithms</a:t>
            </a:r>
          </a:p>
          <a:p>
            <a:pPr lvl="2"/>
            <a:r>
              <a:rPr lang="en-US" dirty="0"/>
              <a:t>More understanding of properties in different meta-analytic algorithms</a:t>
            </a:r>
          </a:p>
          <a:p>
            <a:pPr lvl="2"/>
            <a:r>
              <a:rPr lang="en-US" dirty="0"/>
              <a:t>Better automated meta-analyses?</a:t>
            </a:r>
          </a:p>
        </p:txBody>
      </p:sp>
    </p:spTree>
    <p:extLst>
      <p:ext uri="{BB962C8B-B14F-4D97-AF65-F5344CB8AC3E}">
        <p14:creationId xmlns:p14="http://schemas.microsoft.com/office/powerpoint/2010/main" val="109222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F21A-68D0-6449-954C-25DDA5EF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Steps to a 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8830-C9EC-F44C-AD03-75B6B03EC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Decide what to include —&gt; </a:t>
            </a:r>
            <a:r>
              <a:rPr lang="en-US" b="1" dirty="0"/>
              <a:t>pre-registration</a:t>
            </a:r>
            <a:endParaRPr lang="en-US" dirty="0"/>
          </a:p>
          <a:p>
            <a:pPr lvl="2"/>
            <a:r>
              <a:rPr lang="en-US" dirty="0"/>
              <a:t>Question, search strategy, inclusion 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 search (and ‘reference chase’)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Screen records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Abstracts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Full-text 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Extract results &amp; synthesize data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9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F21A-68D0-6449-954C-25DDA5EF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Steps to a 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8830-C9EC-F44C-AD03-75B6B03EC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Decide what to include —&gt;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pre-registration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Question, search strategy, inclusion 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Database search (and ‘reference chase’)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Screen records</a:t>
            </a:r>
          </a:p>
          <a:p>
            <a:pPr lvl="2"/>
            <a:r>
              <a:rPr lang="en-US" dirty="0"/>
              <a:t>Abstracts</a:t>
            </a:r>
          </a:p>
          <a:p>
            <a:pPr lvl="2"/>
            <a:r>
              <a:rPr lang="en-US" dirty="0"/>
              <a:t>Full-text 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Extract results &amp; synthesize data</a:t>
            </a:r>
          </a:p>
        </p:txBody>
      </p:sp>
    </p:spTree>
    <p:extLst>
      <p:ext uri="{BB962C8B-B14F-4D97-AF65-F5344CB8AC3E}">
        <p14:creationId xmlns:p14="http://schemas.microsoft.com/office/powerpoint/2010/main" val="126080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F21A-68D0-6449-954C-25DDA5EF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Steps to a 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8830-C9EC-F44C-AD03-75B6B03EC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Decide what to include —&gt;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pre-registration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Question, search strategy, inclusion 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 search (and ‘reference chase’)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Screen records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Abstracts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Full-text 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results &amp; synthesize data</a:t>
            </a:r>
          </a:p>
        </p:txBody>
      </p:sp>
    </p:spTree>
    <p:extLst>
      <p:ext uri="{BB962C8B-B14F-4D97-AF65-F5344CB8AC3E}">
        <p14:creationId xmlns:p14="http://schemas.microsoft.com/office/powerpoint/2010/main" val="130692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8863-5A24-544A-8E0C-0E3C4D9C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Deciding What to Include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56D86-F3A5-9A4D-84BE-A849C0271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1478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Consider the measure of interest</a:t>
            </a:r>
          </a:p>
          <a:p>
            <a:pPr lvl="2"/>
            <a:r>
              <a:rPr lang="en-US" dirty="0"/>
              <a:t>fMRI response to pain in chronic pain patients compared to healthy controls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Which databases to search?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PubMed, EMBASE, Scopus, PsycINFO, Web of Science, Cochrane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Supplement with ‘reference chase’ from previous meta-analyses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Inclusion 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Preregister on PROSPERO</a:t>
            </a:r>
          </a:p>
        </p:txBody>
      </p:sp>
    </p:spTree>
    <p:extLst>
      <p:ext uri="{BB962C8B-B14F-4D97-AF65-F5344CB8AC3E}">
        <p14:creationId xmlns:p14="http://schemas.microsoft.com/office/powerpoint/2010/main" val="117890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8863-5A24-544A-8E0C-0E3C4D9C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Deciding What to Include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56D86-F3A5-9A4D-84BE-A849C0271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1478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Consider the measure of interest</a:t>
            </a:r>
          </a:p>
          <a:p>
            <a:pPr lvl="2"/>
            <a:r>
              <a:rPr lang="en-US" dirty="0"/>
              <a:t>fMRI response to pain in chronic pain patients compared to healthy controls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databases to search?</a:t>
            </a:r>
          </a:p>
          <a:p>
            <a:pPr lvl="2"/>
            <a:r>
              <a:rPr lang="en-US" dirty="0"/>
              <a:t>PubMed, EMBASE, Scopus, PsycINFO, Web of Science, Cochrane</a:t>
            </a:r>
          </a:p>
          <a:p>
            <a:pPr lvl="2"/>
            <a:r>
              <a:rPr lang="en-US" dirty="0"/>
              <a:t>Supplement with ‘reference chase’ from previous meta-analyses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Inclusion 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Preregister on PROSPERO</a:t>
            </a:r>
          </a:p>
        </p:txBody>
      </p:sp>
    </p:spTree>
    <p:extLst>
      <p:ext uri="{BB962C8B-B14F-4D97-AF65-F5344CB8AC3E}">
        <p14:creationId xmlns:p14="http://schemas.microsoft.com/office/powerpoint/2010/main" val="330546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8863-5A24-544A-8E0C-0E3C4D9C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Deciding What to Include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56D86-F3A5-9A4D-84BE-A849C0271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1478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Consider the measure of interest</a:t>
            </a:r>
          </a:p>
          <a:p>
            <a:pPr lvl="2"/>
            <a:r>
              <a:rPr lang="en-US" dirty="0"/>
              <a:t>fMRI response to pain in chronic pain patients compared to healthy controls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databases to search?</a:t>
            </a:r>
          </a:p>
          <a:p>
            <a:pPr lvl="2"/>
            <a:r>
              <a:rPr lang="en-US" dirty="0"/>
              <a:t>PubMed, EMBASE, Scopus, PsycINFO, Web of Science, Cochrane</a:t>
            </a:r>
          </a:p>
          <a:p>
            <a:pPr lvl="2"/>
            <a:r>
              <a:rPr lang="en-US" dirty="0"/>
              <a:t>Supplement with ‘reference chase’ from previous meta-analyses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Inclusion 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Preregister on PROSPERO</a:t>
            </a:r>
          </a:p>
        </p:txBody>
      </p:sp>
    </p:spTree>
    <p:extLst>
      <p:ext uri="{BB962C8B-B14F-4D97-AF65-F5344CB8AC3E}">
        <p14:creationId xmlns:p14="http://schemas.microsoft.com/office/powerpoint/2010/main" val="38456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8863-5A24-544A-8E0C-0E3C4D9C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Deciding What to Include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56D86-F3A5-9A4D-84BE-A849C0271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1478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Consider the measure of interest</a:t>
            </a:r>
          </a:p>
          <a:p>
            <a:pPr lvl="2"/>
            <a:r>
              <a:rPr lang="en-US" dirty="0"/>
              <a:t>fMRI response to pain in chronic pain patients compared to healthy controls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databases to search?</a:t>
            </a:r>
          </a:p>
          <a:p>
            <a:pPr lvl="2"/>
            <a:r>
              <a:rPr lang="en-US" dirty="0"/>
              <a:t>PubMed, EMBASE, Scopus, PsycINFO, Web of Science, Cochrane</a:t>
            </a:r>
          </a:p>
          <a:p>
            <a:pPr lvl="2"/>
            <a:r>
              <a:rPr lang="en-US" dirty="0"/>
              <a:t>Supplement with ‘reference chase’ from previous meta-analyses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Inclusion 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Preregister on PROSPERO</a:t>
            </a:r>
          </a:p>
        </p:txBody>
      </p:sp>
    </p:spTree>
    <p:extLst>
      <p:ext uri="{BB962C8B-B14F-4D97-AF65-F5344CB8AC3E}">
        <p14:creationId xmlns:p14="http://schemas.microsoft.com/office/powerpoint/2010/main" val="67844342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2341</TotalTime>
  <Words>1018</Words>
  <Application>Microsoft Macintosh PowerPoint</Application>
  <PresentationFormat>Widescreen</PresentationFormat>
  <Paragraphs>239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Univers</vt:lpstr>
      <vt:lpstr>GradientVTI</vt:lpstr>
      <vt:lpstr>Meta-analysis</vt:lpstr>
      <vt:lpstr>Why Meta-analysis?</vt:lpstr>
      <vt:lpstr>Steps to a Meta-analysis</vt:lpstr>
      <vt:lpstr>Steps to a Meta-analysis</vt:lpstr>
      <vt:lpstr>Steps to a Meta-analysis</vt:lpstr>
      <vt:lpstr>Deciding What to Include</vt:lpstr>
      <vt:lpstr>Deciding What to Include</vt:lpstr>
      <vt:lpstr>Deciding What to Include</vt:lpstr>
      <vt:lpstr>Deciding What to Include</vt:lpstr>
      <vt:lpstr>Inclusion Criteria</vt:lpstr>
      <vt:lpstr>Inclusion Criteria</vt:lpstr>
      <vt:lpstr>Inclusion Criteria</vt:lpstr>
      <vt:lpstr>PowerPoint Presentation</vt:lpstr>
      <vt:lpstr>Extract Data</vt:lpstr>
      <vt:lpstr>About Our Included Experiments</vt:lpstr>
      <vt:lpstr>Activation Likelihood Estimation (ALE)</vt:lpstr>
      <vt:lpstr>Activation Likelihood Estimation (ALE)</vt:lpstr>
      <vt:lpstr>Activation Likelihood Estimation (ALE)</vt:lpstr>
      <vt:lpstr>Run ALE Scripts</vt:lpstr>
      <vt:lpstr>Null Results from ALE Analyses</vt:lpstr>
      <vt:lpstr>Compared to Healthy Pain Study…</vt:lpstr>
      <vt:lpstr>Exploratory, ROI-based Analyses</vt:lpstr>
      <vt:lpstr>Put It Together: Meta-analysis for Pain</vt:lpstr>
      <vt:lpstr>Put It Together: Meta-analysis for Pain</vt:lpstr>
      <vt:lpstr>Future Directions for Meta-analyses</vt:lpstr>
      <vt:lpstr>Future Directions for Meta-analyses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</dc:title>
  <dc:creator>Anna Xu</dc:creator>
  <cp:lastModifiedBy>Anna Xu</cp:lastModifiedBy>
  <cp:revision>53</cp:revision>
  <dcterms:created xsi:type="dcterms:W3CDTF">2020-05-15T00:06:27Z</dcterms:created>
  <dcterms:modified xsi:type="dcterms:W3CDTF">2020-05-18T21:12:18Z</dcterms:modified>
</cp:coreProperties>
</file>